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71" r:id="rId2"/>
    <p:sldId id="276" r:id="rId3"/>
    <p:sldId id="277" r:id="rId4"/>
    <p:sldId id="278" r:id="rId5"/>
    <p:sldId id="281" r:id="rId6"/>
    <p:sldId id="282" r:id="rId7"/>
    <p:sldId id="283" r:id="rId8"/>
    <p:sldId id="284" r:id="rId9"/>
    <p:sldId id="285" r:id="rId10"/>
    <p:sldId id="286" r:id="rId11"/>
    <p:sldId id="290" r:id="rId12"/>
    <p:sldId id="275" r:id="rId13"/>
    <p:sldId id="313" r:id="rId14"/>
    <p:sldId id="315" r:id="rId15"/>
    <p:sldId id="314" r:id="rId16"/>
    <p:sldId id="311" r:id="rId17"/>
    <p:sldId id="312" r:id="rId18"/>
    <p:sldId id="308" r:id="rId19"/>
    <p:sldId id="310" r:id="rId20"/>
    <p:sldId id="309" r:id="rId21"/>
    <p:sldId id="307" r:id="rId22"/>
    <p:sldId id="294" r:id="rId23"/>
    <p:sldId id="316" r:id="rId24"/>
    <p:sldId id="317" r:id="rId25"/>
    <p:sldId id="318" r:id="rId26"/>
    <p:sldId id="319" r:id="rId27"/>
    <p:sldId id="326" r:id="rId28"/>
    <p:sldId id="287" r:id="rId29"/>
    <p:sldId id="288" r:id="rId30"/>
    <p:sldId id="289" r:id="rId31"/>
    <p:sldId id="320" r:id="rId32"/>
    <p:sldId id="321" r:id="rId33"/>
    <p:sldId id="322" r:id="rId34"/>
    <p:sldId id="323" r:id="rId35"/>
    <p:sldId id="325" r:id="rId36"/>
    <p:sldId id="324" r:id="rId37"/>
    <p:sldId id="327" r:id="rId38"/>
    <p:sldId id="306" r:id="rId39"/>
    <p:sldId id="268" r:id="rId40"/>
    <p:sldId id="269" r:id="rId41"/>
    <p:sldId id="295" r:id="rId42"/>
    <p:sldId id="280" r:id="rId43"/>
    <p:sldId id="274" r:id="rId44"/>
    <p:sldId id="273" r:id="rId45"/>
    <p:sldId id="26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0153"/>
    <a:srgbClr val="242F50"/>
    <a:srgbClr val="1B013D"/>
    <a:srgbClr val="FFFFFF"/>
    <a:srgbClr val="ED7D31"/>
    <a:srgbClr val="2A0272"/>
    <a:srgbClr val="243051"/>
    <a:srgbClr val="FF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4" autoAdjust="0"/>
    <p:restoredTop sz="78939" autoAdjust="0"/>
  </p:normalViewPr>
  <p:slideViewPr>
    <p:cSldViewPr snapToGrid="0">
      <p:cViewPr>
        <p:scale>
          <a:sx n="150" d="100"/>
          <a:sy n="150" d="100"/>
        </p:scale>
        <p:origin x="-2344" y="-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0B170-996B-A442-A200-95E405D9B84C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6D3EB-7EB7-7643-BFB6-47CA1AEC2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Linux only</a:t>
            </a:r>
            <a:r>
              <a:rPr lang="en-US" baseline="0" dirty="0" smtClean="0"/>
              <a:t>. Windows requires different VM</a:t>
            </a:r>
          </a:p>
          <a:p>
            <a:r>
              <a:rPr lang="en-US" baseline="0" dirty="0" smtClean="0"/>
              <a:t>Discipline – cleanup still needed. CPU and memory contention is problem in containers too. This has to be addressed in the same way as with VM/standalone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Resources: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suite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Release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Final-release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Jobs: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 build &amp; unit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postgres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Deploy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43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 – configuration in </a:t>
            </a:r>
            <a:r>
              <a:rPr lang="en-US" dirty="0" err="1" smtClean="0">
                <a:solidFill>
                  <a:schemeClr val="bg1"/>
                </a:solidFill>
              </a:rPr>
              <a:t>pipeline.yml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 – pipeline = resources</a:t>
            </a:r>
            <a:r>
              <a:rPr lang="en-US" baseline="0" dirty="0" smtClean="0">
                <a:solidFill>
                  <a:schemeClr val="bg1"/>
                </a:solidFill>
              </a:rPr>
              <a:t> + tasks &amp; jobs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 – easy to model the whole (end to end) release process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 – not </a:t>
            </a:r>
            <a:r>
              <a:rPr lang="en-US" dirty="0" err="1" smtClean="0">
                <a:solidFill>
                  <a:schemeClr val="bg1"/>
                </a:solidFill>
              </a:rPr>
              <a:t>matury</a:t>
            </a:r>
            <a:r>
              <a:rPr lang="en-US" dirty="0" smtClean="0">
                <a:solidFill>
                  <a:schemeClr val="bg1"/>
                </a:solidFill>
              </a:rPr>
              <a:t>. A lot of changes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 –</a:t>
            </a:r>
            <a:r>
              <a:rPr lang="en-US" baseline="0" dirty="0" smtClean="0">
                <a:solidFill>
                  <a:schemeClr val="bg1"/>
                </a:solidFill>
              </a:rPr>
              <a:t> build &amp; support of pipelines is hard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 – a lot of scripting involved in tasks</a:t>
            </a:r>
            <a:r>
              <a:rPr lang="en-US" smtClean="0">
                <a:solidFill>
                  <a:schemeClr val="bg1"/>
                </a:solidFill>
              </a:rPr>
              <a:t>/jobs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82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4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4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3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6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83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4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30084-638A-49EC-8F7D-8272B704A55C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18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20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hristo.iliev@sap.com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9486" y="1712104"/>
            <a:ext cx="9144000" cy="237989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8000" spc="-150" dirty="0">
                <a:solidFill>
                  <a:schemeClr val="accent2"/>
                </a:solidFill>
              </a:rPr>
              <a:t>Don’t talk to strangers</a:t>
            </a:r>
            <a:r>
              <a:rPr lang="en-US" sz="8000" b="1" dirty="0"/>
              <a:t/>
            </a:r>
            <a:br>
              <a:rPr lang="en-US" sz="8000" b="1" dirty="0"/>
            </a:br>
            <a:endParaRPr lang="en-US" sz="8000" spc="-150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486" y="4016330"/>
            <a:ext cx="9144000" cy="49246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Test isolation with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| SAP Labs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2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Dedicated hardware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Virtual machines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Cloud: AWS, Azure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113468"/>
            <a:ext cx="480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7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build, isolate, ship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354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Containerization = Lightweight Virtualization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045620" y="1984093"/>
            <a:ext cx="7330404" cy="4186566"/>
            <a:chOff x="2364788" y="2490241"/>
            <a:chExt cx="6071288" cy="3199454"/>
          </a:xfrm>
        </p:grpSpPr>
        <p:sp>
          <p:nvSpPr>
            <p:cNvPr id="30" name="Rectangle 29"/>
            <p:cNvSpPr/>
            <p:nvPr/>
          </p:nvSpPr>
          <p:spPr>
            <a:xfrm>
              <a:off x="2364788" y="4544291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Hardware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71619" y="4156373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Hypervisor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386934" y="2493830"/>
              <a:ext cx="1376386" cy="160713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13288" y="343593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13283" y="317053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7137" y="259076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109008" y="259075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3906" y="2490241"/>
              <a:ext cx="1376386" cy="160713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40256" y="344978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0251" y="318438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54105" y="260461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35976" y="260460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589655" y="4544286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Hardware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03505" y="4156368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18832" y="2830071"/>
              <a:ext cx="1376386" cy="127088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45186" y="3586173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759030" y="3006401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340931" y="3006396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45843" y="2830071"/>
              <a:ext cx="1376386" cy="101357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87917" y="3946393"/>
              <a:ext cx="1347018" cy="209982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186062" y="3020251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767943" y="3020246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37898" y="5417120"/>
              <a:ext cx="1117161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Virtualization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66524" y="5430966"/>
              <a:ext cx="1322367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Containerization</a:t>
              </a:r>
              <a:endParaRPr lang="en-US" sz="1600" b="1" dirty="0"/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00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" name="Rectangle 66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" name="Rectangle 67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" name="Rectangle 68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" name="Rectangle 69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" name="Rectangle 70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2" name="Rectangle 91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3" name="Rectangle 92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4" name="Rectangle 93"/>
          <p:cNvSpPr/>
          <p:nvPr/>
        </p:nvSpPr>
        <p:spPr bwMode="gray">
          <a:xfrm>
            <a:off x="646922" y="1371601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Shared resources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5" name="Rectangle 94"/>
          <p:cNvSpPr/>
          <p:nvPr/>
        </p:nvSpPr>
        <p:spPr bwMode="gray">
          <a:xfrm>
            <a:off x="646923" y="1906556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0253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8086360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646924" y="1474238"/>
            <a:ext cx="86152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11249610" y="1471124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10796555" y="147423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10320694" y="1474235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9867639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9408890" y="148356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8589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Cloud Callout 46"/>
          <p:cNvSpPr/>
          <p:nvPr/>
        </p:nvSpPr>
        <p:spPr bwMode="gray">
          <a:xfrm>
            <a:off x="298581" y="2065174"/>
            <a:ext cx="2948473" cy="1362270"/>
          </a:xfrm>
          <a:prstGeom prst="cloudCallout">
            <a:avLst>
              <a:gd name="adj1" fmla="val 76635"/>
              <a:gd name="adj2" fmla="val 17979"/>
            </a:avLst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cgroups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9280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3" name="Rectangle 72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" name="Rectangle 73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" name="Rectangle 74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" name="Rectangle 75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" name="Rectangle 76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" name="Rectangle 77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" name="Rectangle 78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" name="Rectangle 79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" name="Rectangle 80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" name="Rectangle 81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" name="Rectangle 82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" name="Rectangle 83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5" name="Rectangle 84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6" name="Rectangle 85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7" name="Rectangle 86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8" name="Rectangle 87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9" name="Straight Arrow Connector 88"/>
          <p:cNvCxnSpPr>
            <a:stCxn id="76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6" idx="3"/>
          </p:cNvCxnSpPr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6" idx="3"/>
          </p:cNvCxnSpPr>
          <p:nvPr/>
        </p:nvCxnSpPr>
        <p:spPr>
          <a:xfrm flipV="1">
            <a:off x="1839169" y="1791475"/>
            <a:ext cx="6585336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459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6" name="Straight Arrow Connector 45"/>
          <p:cNvCxnSpPr>
            <a:stCxn id="33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Multiply 70"/>
          <p:cNvSpPr/>
          <p:nvPr/>
        </p:nvSpPr>
        <p:spPr bwMode="gray">
          <a:xfrm>
            <a:off x="2724539" y="2006082"/>
            <a:ext cx="803471" cy="587828"/>
          </a:xfrm>
          <a:prstGeom prst="mathMultiply">
            <a:avLst/>
          </a:prstGeom>
          <a:solidFill>
            <a:srgbClr val="FF0000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2818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 bwMode="gray">
          <a:xfrm>
            <a:off x="646923" y="5533054"/>
            <a:ext cx="3476343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4370874" y="1483563"/>
            <a:ext cx="65729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5" name="Rectangle 6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Cloud Callout 68"/>
          <p:cNvSpPr/>
          <p:nvPr/>
        </p:nvSpPr>
        <p:spPr bwMode="gray">
          <a:xfrm>
            <a:off x="4943152" y="2531707"/>
            <a:ext cx="2948473" cy="1362270"/>
          </a:xfrm>
          <a:prstGeom prst="cloudCallout">
            <a:avLst>
              <a:gd name="adj1" fmla="val -52058"/>
              <a:gd name="adj2" fmla="val -94350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Same PID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5677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1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2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Tenant 3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 rot="16200000">
            <a:off x="7088329" y="3752806"/>
            <a:ext cx="2672356" cy="659364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 rot="16200000">
            <a:off x="7958849" y="3753845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b="1" kern="0" dirty="0" err="1" smtClean="0">
                <a:ea typeface="Arial Unicode MS" pitchFamily="34" charset="-128"/>
                <a:cs typeface="Arial Unicode MS" pitchFamily="34" charset="-128"/>
              </a:rPr>
              <a:t>PID,Network,Mount,User</a:t>
            </a:r>
            <a:endParaRPr kumimoji="0" lang="en-GB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" name="Rectangle 45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319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413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Test pollution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771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60158" y="28958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7950" y="28704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94766" y="25569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972935" y="2683940"/>
            <a:ext cx="999548" cy="2663793"/>
            <a:chOff x="7492482" y="2901549"/>
            <a:chExt cx="749669" cy="2157987"/>
          </a:xfrm>
        </p:grpSpPr>
        <p:grpSp>
          <p:nvGrpSpPr>
            <p:cNvPr id="21" name="Group 20"/>
            <p:cNvGrpSpPr/>
            <p:nvPr/>
          </p:nvGrpSpPr>
          <p:grpSpPr>
            <a:xfrm>
              <a:off x="7492482" y="2901549"/>
              <a:ext cx="681135" cy="816332"/>
              <a:chOff x="7501813" y="2637778"/>
              <a:chExt cx="681135" cy="816332"/>
            </a:xfrm>
          </p:grpSpPr>
          <p:sp>
            <p:nvSpPr>
              <p:cNvPr id="23" name="Circular Arrow 22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4" name="Circular Arrow 23"/>
              <p:cNvSpPr/>
              <p:nvPr/>
            </p:nvSpPr>
            <p:spPr bwMode="gray">
              <a:xfrm flipH="1" flipV="1">
                <a:off x="7511144" y="2760993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540036" y="4782537"/>
              <a:ext cx="70211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ea typeface="Arial Unicode MS" pitchFamily="34" charset="-128"/>
                  <a:cs typeface="Arial Unicode MS" pitchFamily="34" charset="-128"/>
                </a:rPr>
                <a:t>Processes</a:t>
              </a:r>
              <a:endParaRPr lang="en-GB" sz="1800" b="1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552112" y="1896540"/>
            <a:ext cx="3455983" cy="4137304"/>
            <a:chOff x="2552112" y="1896540"/>
            <a:chExt cx="3455983" cy="4137304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872429" y="1896540"/>
              <a:ext cx="813324" cy="356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0825" y="4114917"/>
              <a:ext cx="436017" cy="356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64302" y="3744699"/>
              <a:ext cx="743793" cy="356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552112" y="2403589"/>
              <a:ext cx="320601" cy="356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41926" y="4994703"/>
              <a:ext cx="831469" cy="1039141"/>
              <a:chOff x="3767327" y="4444348"/>
              <a:chExt cx="831469" cy="1039141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3767327" y="4444348"/>
                <a:ext cx="831469" cy="356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43938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 Diagonal Corner Rectangle 7"/>
          <p:cNvSpPr/>
          <p:nvPr/>
        </p:nvSpPr>
        <p:spPr bwMode="gray">
          <a:xfrm>
            <a:off x="5181300" y="3217333"/>
            <a:ext cx="1455575" cy="1261534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88343" y="3335869"/>
            <a:ext cx="908180" cy="1020909"/>
            <a:chOff x="7501813" y="2637778"/>
            <a:chExt cx="681135" cy="816332"/>
          </a:xfrm>
        </p:grpSpPr>
        <p:sp>
          <p:nvSpPr>
            <p:cNvPr id="10" name="Circular Arrow 9"/>
            <p:cNvSpPr/>
            <p:nvPr/>
          </p:nvSpPr>
          <p:spPr bwMode="gray">
            <a:xfrm>
              <a:off x="7501813" y="2637778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Circular Arrow 10"/>
            <p:cNvSpPr/>
            <p:nvPr/>
          </p:nvSpPr>
          <p:spPr bwMode="gray">
            <a:xfrm flipH="1" flipV="1">
              <a:off x="7511144" y="2760993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32734" y="2503023"/>
            <a:ext cx="3532183" cy="2670101"/>
            <a:chOff x="1844233" y="2336890"/>
            <a:chExt cx="2649137" cy="1977096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109872" y="2336890"/>
              <a:ext cx="6099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95020" y="4036987"/>
              <a:ext cx="32701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35525" y="3743035"/>
              <a:ext cx="55784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44233" y="2701653"/>
              <a:ext cx="24045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04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735184" y="2167467"/>
            <a:ext cx="1455568" cy="2768425"/>
            <a:chOff x="5402424" y="2794518"/>
            <a:chExt cx="1091681" cy="2141373"/>
          </a:xfrm>
        </p:grpSpPr>
        <p:sp>
          <p:nvSpPr>
            <p:cNvPr id="12" name="Round Diagonal Corner Rectangle 11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22788" y="4658892"/>
              <a:ext cx="86494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259384" y="2277533"/>
            <a:ext cx="1637216" cy="2620671"/>
            <a:chOff x="7289779" y="2901549"/>
            <a:chExt cx="1106072" cy="2048243"/>
          </a:xfrm>
        </p:grpSpPr>
        <p:grpSp>
          <p:nvGrpSpPr>
            <p:cNvPr id="20" name="Group 19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22" name="Circular Arrow 21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3" name="Circular Arrow 22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7289779" y="4672793"/>
              <a:ext cx="110607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60582" y="1998133"/>
            <a:ext cx="2289096" cy="2895405"/>
            <a:chOff x="2155383" y="2584580"/>
            <a:chExt cx="1716833" cy="2351314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591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8130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“Build</a:t>
            </a:r>
            <a:r>
              <a:rPr lang="en-US" dirty="0">
                <a:solidFill>
                  <a:schemeClr val="bg1"/>
                </a:solidFill>
              </a:rPr>
              <a:t>, Ship, </a:t>
            </a:r>
            <a:r>
              <a:rPr lang="en-US" dirty="0" smtClean="0">
                <a:solidFill>
                  <a:schemeClr val="bg1"/>
                </a:solidFill>
              </a:rPr>
              <a:t>Run” </a:t>
            </a:r>
            <a:r>
              <a:rPr lang="en-US" b="1" dirty="0" smtClean="0">
                <a:solidFill>
                  <a:schemeClr val="bg1"/>
                </a:solidFill>
              </a:rPr>
              <a:t>Containers</a:t>
            </a:r>
            <a:endParaRPr lang="en-US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Dockerfile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image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Hub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1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29" name="Round Diagonal Corner Rectangle 28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22788" y="4658892"/>
              <a:ext cx="864949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59382" y="2277533"/>
            <a:ext cx="1474763" cy="2543258"/>
            <a:chOff x="7289779" y="2901549"/>
            <a:chExt cx="996322" cy="1987739"/>
          </a:xfrm>
        </p:grpSpPr>
        <p:grpSp>
          <p:nvGrpSpPr>
            <p:cNvPr id="32" name="Group 31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34" name="Circular Arrow 33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5" name="Circular Arrow 34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289779" y="4672793"/>
              <a:ext cx="996322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266232" y="4658895"/>
              <a:ext cx="1525922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20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354667" y="3064933"/>
            <a:ext cx="9321800" cy="6096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/>
          <p:cNvSpPr/>
          <p:nvPr/>
        </p:nvSpPr>
        <p:spPr bwMode="gray">
          <a:xfrm>
            <a:off x="778932" y="3175005"/>
            <a:ext cx="392017" cy="350925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346198" y="4182533"/>
            <a:ext cx="8585201" cy="321734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9666" y="4098442"/>
            <a:ext cx="492313" cy="566367"/>
            <a:chOff x="1032933" y="4276242"/>
            <a:chExt cx="492313" cy="566367"/>
          </a:xfrm>
        </p:grpSpPr>
        <p:sp>
          <p:nvSpPr>
            <p:cNvPr id="16" name="Circular Arrow 15"/>
            <p:cNvSpPr/>
            <p:nvPr/>
          </p:nvSpPr>
          <p:spPr bwMode="gray">
            <a:xfrm>
              <a:off x="1032933" y="4284133"/>
              <a:ext cx="478503" cy="488891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Circular Arrow 16"/>
            <p:cNvSpPr/>
            <p:nvPr/>
          </p:nvSpPr>
          <p:spPr bwMode="gray">
            <a:xfrm flipH="1" flipV="1">
              <a:off x="1046743" y="4276242"/>
              <a:ext cx="478503" cy="56636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346200" y="3649132"/>
            <a:ext cx="8559800" cy="541867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94267" y="3691467"/>
            <a:ext cx="567811" cy="457200"/>
            <a:chOff x="7608982" y="1236133"/>
            <a:chExt cx="2289096" cy="174643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7932441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566324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608982" y="1511885"/>
              <a:ext cx="2289096" cy="22980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608982" y="2787242"/>
              <a:ext cx="2289096" cy="45959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067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5" grpId="0" animBg="1"/>
      <p:bldP spid="15" grpId="1" animBg="1"/>
      <p:bldP spid="18" grpId="0" animBg="1"/>
      <p:bldP spid="19" grpId="0" animBg="1"/>
      <p:bldP spid="1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75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Containers: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  <a:endParaRPr lang="en-US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Isolation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Easy to maintain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Multi-platform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65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2362200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Pipelines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Multiple-builds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03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Continuous Integration &amp; Delivery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Multiple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Environments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Products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Teams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Final release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0" y="2099301"/>
            <a:ext cx="4683659" cy="313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57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Resources left behind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Environment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Database records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Files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Programs / libraries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 descr="8472116773_546a7828ea_z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913468"/>
            <a:ext cx="54084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5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Build servers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Jenkins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Travis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Homegrown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321368"/>
            <a:ext cx="4986072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1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4267204"/>
            <a:ext cx="11277600" cy="19219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Concourse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CI, Pipelines, Delivery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27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CI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builds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Simple resources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30" y="2063590"/>
            <a:ext cx="4198047" cy="28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67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Concepts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Tasks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Resources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Jobs</a:t>
            </a:r>
          </a:p>
        </p:txBody>
      </p:sp>
      <p:sp>
        <p:nvSpPr>
          <p:cNvPr id="2" name="Rectangle 1"/>
          <p:cNvSpPr/>
          <p:nvPr/>
        </p:nvSpPr>
        <p:spPr>
          <a:xfrm>
            <a:off x="6951142" y="2785533"/>
            <a:ext cx="3098800" cy="16679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Build Job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Configure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Make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Install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>
            <a:stCxn id="2" idx="1"/>
          </p:cNvCxnSpPr>
          <p:nvPr/>
        </p:nvCxnSpPr>
        <p:spPr>
          <a:xfrm flipH="1">
            <a:off x="5571068" y="3619500"/>
            <a:ext cx="1380074" cy="21166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2" idx="3"/>
          </p:cNvCxnSpPr>
          <p:nvPr/>
        </p:nvCxnSpPr>
        <p:spPr>
          <a:xfrm flipH="1">
            <a:off x="10049942" y="3615266"/>
            <a:ext cx="1380058" cy="4234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30334" y="3208868"/>
            <a:ext cx="82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9400" y="3200399"/>
            <a:ext cx="78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Binary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19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pipeli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100"/>
            <a:ext cx="12192000" cy="1950328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267200" y="4504267"/>
            <a:ext cx="1270000" cy="558800"/>
          </a:xfrm>
          <a:prstGeom prst="wedgeRoundRectCallout">
            <a:avLst>
              <a:gd name="adj1" fmla="val 20500"/>
              <a:gd name="adj2" fmla="val -12386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9381066" y="1667934"/>
            <a:ext cx="1270000" cy="558800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4512733" y="1701799"/>
            <a:ext cx="1270000" cy="601134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validated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3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 YML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 numCol="2"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resources: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type: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source: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uri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source.git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branch: </a:t>
            </a: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master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jobs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plan: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get: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task: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  file: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build.yml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20673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8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 fontScale="92500" lnSpcReduction="20000"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</a:t>
            </a:r>
            <a:endParaRPr lang="en-US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31" y="3021259"/>
            <a:ext cx="4198047" cy="18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4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  <a:endParaRPr lang="bg-BG" sz="2000" dirty="0" smtClean="0">
              <a:solidFill>
                <a:srgbClr val="1B013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63" y="1791366"/>
            <a:ext cx="4351338" cy="4351338"/>
          </a:xfr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86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2052010"/>
            <a:ext cx="9144000" cy="216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  <a:t>Major point </a:t>
            </a:r>
            <a:b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0" spc="-150" dirty="0" smtClean="0">
                <a:solidFill>
                  <a:schemeClr val="bg1">
                    <a:lumMod val="95000"/>
                  </a:schemeClr>
                </a:solidFill>
              </a:rPr>
              <a:t>without a picture</a:t>
            </a:r>
            <a:endParaRPr lang="en-US" sz="80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4155040"/>
            <a:ext cx="9144000" cy="4476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And its subtitle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275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Workspace Folders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Cleanup Scripts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Discipline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1913468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90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Up to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Six bullets</a:t>
            </a:r>
            <a:endParaRPr lang="bg-BG" sz="20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 best results</a:t>
            </a:r>
            <a:endParaRPr lang="bg-BG" sz="2000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77" y="1935722"/>
            <a:ext cx="4351338" cy="435133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272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2037" y="2508578"/>
            <a:ext cx="2658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Up to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Six bullets</a:t>
            </a:r>
            <a:endParaRPr lang="bg-BG" sz="2000" dirty="0" smtClean="0">
              <a:solidFill>
                <a:srgbClr val="1B013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B013D"/>
                </a:solidFill>
              </a:rPr>
              <a:t>For best results</a:t>
            </a:r>
            <a:endParaRPr lang="bg-BG" sz="2000" dirty="0" smtClean="0">
              <a:solidFill>
                <a:srgbClr val="1B013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0457" y="459057"/>
            <a:ext cx="93326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Integer </a:t>
            </a:r>
            <a:r>
              <a:rPr lang="en-US" sz="3200" dirty="0" err="1" smtClean="0">
                <a:solidFill>
                  <a:schemeClr val="accent2"/>
                </a:solidFill>
              </a:rPr>
              <a:t>tincidunt</a:t>
            </a:r>
            <a:r>
              <a:rPr lang="en-US" sz="3200" dirty="0" smtClean="0">
                <a:solidFill>
                  <a:schemeClr val="accent2"/>
                </a:solidFill>
              </a:rPr>
              <a:t> libero a ex </a:t>
            </a:r>
            <a:r>
              <a:rPr lang="en-US" sz="3200" dirty="0" err="1" smtClean="0">
                <a:solidFill>
                  <a:schemeClr val="accent2"/>
                </a:solidFill>
              </a:rPr>
              <a:t>venenatis</a:t>
            </a:r>
            <a:r>
              <a:rPr lang="en-US" sz="3200" dirty="0" smtClean="0">
                <a:solidFill>
                  <a:schemeClr val="accent2"/>
                </a:solidFill>
              </a:rPr>
              <a:t> cursus. </a:t>
            </a:r>
            <a:r>
              <a:rPr lang="en-US" sz="3200" dirty="0" err="1" smtClean="0">
                <a:solidFill>
                  <a:schemeClr val="accent2"/>
                </a:solidFill>
              </a:rPr>
              <a:t>Vivamus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accumsan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congue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tristique</a:t>
            </a:r>
            <a:r>
              <a:rPr lang="en-US" sz="3200" dirty="0" smtClean="0">
                <a:solidFill>
                  <a:schemeClr val="accent2"/>
                </a:solidFill>
              </a:rPr>
              <a:t>.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63" y="1791366"/>
            <a:ext cx="4351338" cy="4351338"/>
          </a:xfr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546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87415" y="2085740"/>
            <a:ext cx="633775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Integer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tincidunt</a:t>
            </a:r>
            <a:r>
              <a:rPr lang="en-US" sz="4400" dirty="0" smtClean="0">
                <a:solidFill>
                  <a:schemeClr val="accent2"/>
                </a:solidFill>
              </a:rPr>
              <a:t> libero a ex </a:t>
            </a:r>
            <a:r>
              <a:rPr lang="en-US" sz="4400" dirty="0" err="1" smtClean="0">
                <a:solidFill>
                  <a:schemeClr val="accent2"/>
                </a:solidFill>
              </a:rPr>
              <a:t>venenatis</a:t>
            </a:r>
            <a:r>
              <a:rPr lang="en-US" sz="4400" dirty="0" smtClean="0">
                <a:solidFill>
                  <a:schemeClr val="accent2"/>
                </a:solidFill>
              </a:rPr>
              <a:t> cursus. </a:t>
            </a:r>
            <a:r>
              <a:rPr lang="en-US" sz="4400" dirty="0" err="1" smtClean="0">
                <a:solidFill>
                  <a:schemeClr val="accent2"/>
                </a:solidFill>
              </a:rPr>
              <a:t>Vivamus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accumsan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congue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tristique</a:t>
            </a:r>
            <a:r>
              <a:rPr lang="en-US" sz="4400" dirty="0" smtClean="0">
                <a:solidFill>
                  <a:schemeClr val="accent2"/>
                </a:solidFill>
              </a:rPr>
              <a:t>. </a:t>
            </a:r>
            <a:endParaRPr lang="en-US" sz="44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116206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4866080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934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87415" y="2085740"/>
            <a:ext cx="633775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/>
                </a:solidFill>
              </a:rPr>
              <a:t>Integer </a:t>
            </a:r>
            <a:r>
              <a:rPr lang="en-US" sz="4400" dirty="0" err="1" smtClean="0">
                <a:solidFill>
                  <a:schemeClr val="accent2"/>
                </a:solidFill>
              </a:rPr>
              <a:t>tincidunt</a:t>
            </a:r>
            <a:r>
              <a:rPr lang="en-US" sz="4400" dirty="0" smtClean="0">
                <a:solidFill>
                  <a:schemeClr val="accent2"/>
                </a:solidFill>
              </a:rPr>
              <a:t> libero a ex </a:t>
            </a:r>
            <a:r>
              <a:rPr lang="en-US" sz="4400" dirty="0" err="1" smtClean="0">
                <a:solidFill>
                  <a:schemeClr val="accent2"/>
                </a:solidFill>
              </a:rPr>
              <a:t>venenatis</a:t>
            </a:r>
            <a:r>
              <a:rPr lang="en-US" sz="4400" dirty="0" smtClean="0">
                <a:solidFill>
                  <a:schemeClr val="accent2"/>
                </a:solidFill>
              </a:rPr>
              <a:t> cursus. </a:t>
            </a:r>
            <a:r>
              <a:rPr lang="en-US" sz="4400" dirty="0" err="1" smtClean="0">
                <a:solidFill>
                  <a:schemeClr val="accent2"/>
                </a:solidFill>
              </a:rPr>
              <a:t>Vivamus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accumsan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congue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r>
              <a:rPr lang="en-US" sz="4400" dirty="0" err="1" smtClean="0">
                <a:solidFill>
                  <a:schemeClr val="accent2"/>
                </a:solidFill>
              </a:rPr>
              <a:t>tristique</a:t>
            </a:r>
            <a:r>
              <a:rPr lang="en-US" sz="4400" dirty="0" smtClean="0">
                <a:solidFill>
                  <a:schemeClr val="accent2"/>
                </a:solidFill>
              </a:rPr>
              <a:t>. </a:t>
            </a:r>
            <a:endParaRPr lang="en-US" sz="4400" dirty="0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116206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4866080"/>
            <a:ext cx="738939" cy="923674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rgbClr val="1E0153"/>
                </a:solidFill>
              </a:rPr>
              <a:t>ISTAcon.org</a:t>
            </a:r>
            <a:endParaRPr lang="en-US" sz="1600" b="1" dirty="0">
              <a:solidFill>
                <a:srgbClr val="1E015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66" y="6408459"/>
            <a:ext cx="1482442" cy="242210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1E0153"/>
                </a:solidFill>
              </a:rPr>
              <a:t>18-19 November, Sofia</a:t>
            </a:r>
            <a:endParaRPr lang="en-US" sz="1400" dirty="0">
              <a:solidFill>
                <a:srgbClr val="1E0153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rgbClr val="1E0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593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906" y="3340784"/>
            <a:ext cx="738939" cy="9236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97613" y="2665680"/>
            <a:ext cx="738939" cy="9236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35" y="2432896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90734" y="1829568"/>
            <a:ext cx="738939" cy="923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055" y="1766833"/>
            <a:ext cx="2020592" cy="17146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80457" y="459057"/>
            <a:ext cx="93326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Some icons for use throughout the presentation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9673" y="4613482"/>
            <a:ext cx="1268992" cy="12689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13" y="4266239"/>
            <a:ext cx="1268992" cy="12689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87" y="3304919"/>
            <a:ext cx="1673019" cy="22714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104" y="3875704"/>
            <a:ext cx="1526925" cy="20731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36" y="3642947"/>
            <a:ext cx="1501382" cy="18990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84" y="3915021"/>
            <a:ext cx="1280899" cy="16202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2082" y="2475408"/>
            <a:ext cx="1595150" cy="13376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59" y="1867083"/>
            <a:ext cx="2042637" cy="17128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7" y="2616135"/>
            <a:ext cx="872815" cy="740646"/>
          </a:xfrm>
          <a:prstGeom prst="rect">
            <a:avLst/>
          </a:prstGeom>
        </p:spPr>
      </p:pic>
      <p:sp>
        <p:nvSpPr>
          <p:cNvPr id="2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244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8573"/>
            <a:ext cx="12218895" cy="1255428"/>
          </a:xfrm>
        </p:spPr>
        <p:txBody>
          <a:bodyPr>
            <a:normAutofit/>
          </a:bodyPr>
          <a:lstStyle/>
          <a:p>
            <a:r>
              <a:rPr lang="en-US" sz="7200" spc="-150" dirty="0" smtClean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bg-BG" sz="7200" spc="-150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  <a:endParaRPr lang="en-US" sz="72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8679" y="3327400"/>
            <a:ext cx="9144000" cy="2102609"/>
          </a:xfrm>
          <a:noFill/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smtClean="0">
                <a:solidFill>
                  <a:schemeClr val="accent2"/>
                </a:solidFill>
                <a:hlinkClick r:id="rId3"/>
              </a:rPr>
              <a:t>hristo.iliev@sap.com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lnSpc>
                <a:spcPct val="160000"/>
              </a:lnSpc>
            </a:pPr>
            <a:r>
              <a:rPr lang="en-US" dirty="0" err="1" smtClean="0">
                <a:solidFill>
                  <a:schemeClr val="accent2"/>
                </a:solidFill>
              </a:rPr>
              <a:t>georgi.sabev@sap.com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lnSpc>
                <a:spcPct val="16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25" y="3629733"/>
            <a:ext cx="419873" cy="275179"/>
          </a:xfrm>
          <a:prstGeom prst="rect">
            <a:avLst/>
          </a:prstGeom>
        </p:spPr>
      </p:pic>
      <p:sp>
        <p:nvSpPr>
          <p:cNvPr id="21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| SAP Labs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59" y="4349399"/>
            <a:ext cx="419873" cy="2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3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Resource contention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CPU &amp; Memory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79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 contention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Processes compete for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CPU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Memory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I/O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2036003"/>
            <a:ext cx="5408451" cy="3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22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???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1913468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45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2565400"/>
            <a:ext cx="11277600" cy="19304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Multiple environments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459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Build and test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Environment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Mobile / Desktop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/ Standalone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Databases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Versions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1" y="2036003"/>
            <a:ext cx="4463938" cy="3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00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4934</TotalTime>
  <Words>1184</Words>
  <Application>Microsoft Macintosh PowerPoint</Application>
  <PresentationFormat>Custom</PresentationFormat>
  <Paragraphs>425</Paragraphs>
  <Slides>45</Slides>
  <Notes>5</Notes>
  <HiddenSlides>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Don’t talk to strangers </vt:lpstr>
      <vt:lpstr>Test pollution</vt:lpstr>
      <vt:lpstr>PowerPoint Presentation</vt:lpstr>
      <vt:lpstr>PowerPoint Presentation</vt:lpstr>
      <vt:lpstr>Resource contention CPU &amp; Memory</vt:lpstr>
      <vt:lpstr>PowerPoint Presentation</vt:lpstr>
      <vt:lpstr>PowerPoint Presentation</vt:lpstr>
      <vt:lpstr>Multiple environments</vt:lpstr>
      <vt:lpstr>PowerPoint Presentation</vt:lpstr>
      <vt:lpstr>PowerPoint Presentation</vt:lpstr>
      <vt:lpstr>Containers build, isolate, 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Pipelines Multiple-builds</vt:lpstr>
      <vt:lpstr>PowerPoint Presentation</vt:lpstr>
      <vt:lpstr>PowerPoint Presentation</vt:lpstr>
      <vt:lpstr>Concourse CI, Pipelines, Delivery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Заглавие на  презентацията</dc:title>
  <dc:creator>Spasimir Dinev</dc:creator>
  <cp:lastModifiedBy>SAP SAP</cp:lastModifiedBy>
  <cp:revision>134</cp:revision>
  <dcterms:created xsi:type="dcterms:W3CDTF">2015-10-05T08:20:51Z</dcterms:created>
  <dcterms:modified xsi:type="dcterms:W3CDTF">2015-10-29T12:28:09Z</dcterms:modified>
</cp:coreProperties>
</file>